
<file path=[Content_Types].xml><?xml version="1.0" encoding="utf-8"?>
<Types xmlns="http://schemas.openxmlformats.org/package/2006/content-types">
  <Default Extension="png" ContentType="image/png"/>
  <Default Extension="jpeg" ContentType="image/jpeg"/>
  <Default Extension="JPG" ContentType="image/.jpg"/>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5" r:id="rId12"/>
    <p:sldId id="266" r:id="rId13"/>
    <p:sldId id="267" r:id="rId14"/>
  </p:sldIdLst>
  <p:sldSz cx="9144000" cy="5143500"/>
  <p:notesSz cx="6858000" cy="9144000"/>
  <p:embeddedFontLst>
    <p:embeddedFont>
      <p:font typeface="Nunito Sans"/>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2c7cbb57d1f_0_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5" name="Google Shape;135;g2c7cbb57d1f_0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26ca333d0ce_0_15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6ca333d0ce_0_1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26524d67b1c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6524d67b1c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g26524d67b1c_0_1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6524d67b1c_0_1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26524d67b1c_0_3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6524d67b1c_0_3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26524d67b1c_0_28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93" name="Google Shape;93;g26524d67b1c_0_28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26ca333d0ce_0_3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99" name="Google Shape;99;g26ca333d0ce_0_3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26524d67b1c_0_42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06" name="Google Shape;106;g26524d67b1c_0_42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g26ca333d0ce_0_13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3" name="Google Shape;113;g26ca333d0ce_0_13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26524d67b1c_0_45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26" name="Google Shape;126;g26524d67b1c_0_45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dk1"/>
              </a:buClr>
              <a:buSzPts val="1400"/>
              <a:buNone/>
              <a:defRPr sz="2400" b="1">
                <a:latin typeface="Arial" panose="020B0604020202090204"/>
                <a:ea typeface="Arial" panose="020B0604020202090204"/>
                <a:cs typeface="Arial" panose="020B0604020202090204"/>
                <a:sym typeface="Arial" panose="020B0604020202090204"/>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p:txBody>
      </p:sp>
      <p:sp>
        <p:nvSpPr>
          <p:cNvPr id="52" name="Google Shape;52;p13"/>
          <p:cNvSpPr txBox="1"/>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p:txBody>
      </p:sp>
      <p:sp>
        <p:nvSpPr>
          <p:cNvPr id="53" name="Google Shape;53;p13"/>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p:txBody>
      </p:sp>
      <p:sp>
        <p:nvSpPr>
          <p:cNvPr id="54" name="Google Shape;54;p13"/>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SzPts val="1100"/>
              <a:buFont typeface="Arial" panose="020B0604020202090204"/>
              <a:buNone/>
              <a:defRPr sz="11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p:txBody>
      </p:sp>
      <p:sp>
        <p:nvSpPr>
          <p:cNvPr id="55" name="Google Shape;55;p13"/>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12.png"/><Relationship Id="rId2" Type="http://schemas.microsoft.com/office/2007/relationships/media" Target="../media/media1.mov"/><Relationship Id="rId1" Type="http://schemas.openxmlformats.org/officeDocument/2006/relationships/video" Target="../media/media1.mov"/></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image" Target="../media/image11.png"/><Relationship Id="rId3" Type="http://schemas.openxmlformats.org/officeDocument/2006/relationships/hyperlink" Target="https://jhuisi.github.io/charm/schemes.html" TargetMode="External"/><Relationship Id="rId2" Type="http://schemas.openxmlformats.org/officeDocument/2006/relationships/image" Target="../media/image10.png"/><Relationship Id="rId1" Type="http://schemas.openxmlformats.org/officeDocument/2006/relationships/hyperlink" Target="https://jhuisi.github.io/charm/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9" name="Shape 59"/>
        <p:cNvGrpSpPr/>
        <p:nvPr/>
      </p:nvGrpSpPr>
      <p:grpSpPr>
        <a:xfrm>
          <a:off x="0" y="0"/>
          <a:ext cx="0" cy="0"/>
          <a:chOff x="0" y="0"/>
          <a:chExt cx="0" cy="0"/>
        </a:xfrm>
      </p:grpSpPr>
      <p:sp>
        <p:nvSpPr>
          <p:cNvPr id="60" name="Google Shape;60;p14"/>
          <p:cNvSpPr/>
          <p:nvPr/>
        </p:nvSpPr>
        <p:spPr>
          <a:xfrm>
            <a:off x="393675" y="1480525"/>
            <a:ext cx="2858400" cy="1059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61" name="Google Shape;61;p14"/>
          <p:cNvSpPr txBox="1"/>
          <p:nvPr>
            <p:ph type="ctrTitle"/>
          </p:nvPr>
        </p:nvSpPr>
        <p:spPr>
          <a:xfrm>
            <a:off x="393675" y="1403475"/>
            <a:ext cx="3012600" cy="10599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SzPts val="990"/>
              <a:buNone/>
            </a:pPr>
            <a:r>
              <a:rPr lang="en-GB" sz="4480">
                <a:latin typeface="Comic Sans MS" panose="030F0902030302020204"/>
                <a:ea typeface="Comic Sans MS" panose="030F0902030302020204"/>
                <a:cs typeface="Comic Sans MS" panose="030F0902030302020204"/>
                <a:sym typeface="Comic Sans MS" panose="030F0902030302020204"/>
              </a:rPr>
              <a:t>CommuSA</a:t>
            </a:r>
            <a:endParaRPr sz="4480">
              <a:latin typeface="Comic Sans MS" panose="030F0902030302020204"/>
              <a:ea typeface="Comic Sans MS" panose="030F0902030302020204"/>
              <a:cs typeface="Comic Sans MS" panose="030F0902030302020204"/>
              <a:sym typeface="Comic Sans MS" panose="030F0902030302020204"/>
            </a:endParaRPr>
          </a:p>
        </p:txBody>
      </p:sp>
      <p:sp>
        <p:nvSpPr>
          <p:cNvPr id="62" name="Google Shape;62;p14"/>
          <p:cNvSpPr txBox="1"/>
          <p:nvPr>
            <p:ph type="subTitle" idx="1"/>
          </p:nvPr>
        </p:nvSpPr>
        <p:spPr>
          <a:xfrm>
            <a:off x="393675" y="2834125"/>
            <a:ext cx="8520600" cy="7926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None/>
            </a:pPr>
            <a:r>
              <a:rPr lang="en-GB">
                <a:latin typeface="Comic Sans MS" panose="030F0902030302020204"/>
                <a:ea typeface="Comic Sans MS" panose="030F0902030302020204"/>
                <a:cs typeface="Comic Sans MS" panose="030F0902030302020204"/>
                <a:sym typeface="Comic Sans MS" panose="030F0902030302020204"/>
              </a:rPr>
              <a:t>APTOS-based Modular Distributed Execution Framework</a:t>
            </a:r>
            <a:endParaRPr>
              <a:latin typeface="Comic Sans MS" panose="030F0902030302020204"/>
              <a:ea typeface="Comic Sans MS" panose="030F0902030302020204"/>
              <a:cs typeface="Comic Sans MS" panose="030F0902030302020204"/>
              <a:sym typeface="Comic Sans MS" panose="030F0902030302020204"/>
            </a:endParaRPr>
          </a:p>
        </p:txBody>
      </p:sp>
      <p:cxnSp>
        <p:nvCxnSpPr>
          <p:cNvPr id="63" name="Google Shape;63;p14"/>
          <p:cNvCxnSpPr/>
          <p:nvPr/>
        </p:nvCxnSpPr>
        <p:spPr>
          <a:xfrm>
            <a:off x="0" y="2687275"/>
            <a:ext cx="9183000" cy="0"/>
          </a:xfrm>
          <a:prstGeom prst="straightConnector1">
            <a:avLst/>
          </a:prstGeom>
          <a:noFill/>
          <a:ln w="28575" cap="flat" cmpd="sng">
            <a:solidFill>
              <a:srgbClr val="00FFFF"/>
            </a:solidFill>
            <a:prstDash val="solid"/>
            <a:round/>
            <a:headEnd type="none" w="med" len="med"/>
            <a:tailEnd type="none" w="med" len="med"/>
          </a:ln>
        </p:spPr>
      </p:cxnSp>
      <p:pic>
        <p:nvPicPr>
          <p:cNvPr id="64" name="Google Shape;64;p14"/>
          <p:cNvPicPr preferRelativeResize="0"/>
          <p:nvPr/>
        </p:nvPicPr>
        <p:blipFill>
          <a:blip r:embed="rId1"/>
          <a:stretch>
            <a:fillRect/>
          </a:stretch>
        </p:blipFill>
        <p:spPr>
          <a:xfrm>
            <a:off x="7135679" y="1118125"/>
            <a:ext cx="2008325" cy="1569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4"/>
          <p:cNvSpPr txBox="1"/>
          <p:nvPr/>
        </p:nvSpPr>
        <p:spPr>
          <a:xfrm>
            <a:off x="129188" y="64744"/>
            <a:ext cx="7235700" cy="4848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panose="020B0604020202090204"/>
              <a:buNone/>
            </a:pPr>
            <a:r>
              <a:rPr lang="en-GB" sz="2700" b="1">
                <a:solidFill>
                  <a:schemeClr val="dk1"/>
                </a:solidFill>
                <a:latin typeface="Comic Sans MS" panose="030F0902030302020204"/>
                <a:ea typeface="Comic Sans MS" panose="030F0902030302020204"/>
                <a:cs typeface="Comic Sans MS" panose="030F0902030302020204"/>
                <a:sym typeface="Comic Sans MS" panose="030F0902030302020204"/>
              </a:rPr>
              <a:t>Homepage</a:t>
            </a:r>
            <a:endParaRPr sz="2700" b="1">
              <a:solidFill>
                <a:schemeClr val="dk1"/>
              </a:solidFill>
              <a:latin typeface="Comic Sans MS" panose="030F0902030302020204"/>
              <a:ea typeface="Comic Sans MS" panose="030F0902030302020204"/>
              <a:cs typeface="Comic Sans MS" panose="030F0902030302020204"/>
              <a:sym typeface="Comic Sans MS" panose="030F0902030302020204"/>
            </a:endParaRPr>
          </a:p>
        </p:txBody>
      </p:sp>
      <p:sp>
        <p:nvSpPr>
          <p:cNvPr id="138" name="Google Shape;138;p24"/>
          <p:cNvSpPr txBox="1"/>
          <p:nvPr/>
        </p:nvSpPr>
        <p:spPr>
          <a:xfrm>
            <a:off x="0" y="4689900"/>
            <a:ext cx="388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pic>
        <p:nvPicPr>
          <p:cNvPr id="2" name="未命名">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450340" y="621665"/>
            <a:ext cx="6434455" cy="430784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251800" y="273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Comic Sans MS" panose="030F0902030302020204"/>
                <a:ea typeface="Comic Sans MS" panose="030F0902030302020204"/>
                <a:cs typeface="Comic Sans MS" panose="030F0902030302020204"/>
                <a:sym typeface="Comic Sans MS" panose="030F0902030302020204"/>
              </a:rPr>
              <a:t>Team Presentation</a:t>
            </a:r>
            <a:endParaRPr>
              <a:latin typeface="Comic Sans MS" panose="030F0902030302020204"/>
              <a:ea typeface="Comic Sans MS" panose="030F0902030302020204"/>
              <a:cs typeface="Comic Sans MS" panose="030F0902030302020204"/>
              <a:sym typeface="Comic Sans MS" panose="030F0902030302020204"/>
            </a:endParaRPr>
          </a:p>
        </p:txBody>
      </p:sp>
      <p:sp>
        <p:nvSpPr>
          <p:cNvPr id="144" name="Google Shape;144;p25"/>
          <p:cNvSpPr txBox="1"/>
          <p:nvPr/>
        </p:nvSpPr>
        <p:spPr>
          <a:xfrm>
            <a:off x="2740050" y="2198938"/>
            <a:ext cx="27339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chemeClr val="dk1"/>
                </a:solidFill>
                <a:latin typeface="Nunito Sans"/>
                <a:ea typeface="Nunito Sans"/>
                <a:cs typeface="Nunito Sans"/>
                <a:sym typeface="Nunito Sans"/>
              </a:rPr>
              <a:t>Specter</a:t>
            </a:r>
            <a:br>
              <a:rPr lang="en-GB">
                <a:latin typeface="Nunito Sans"/>
                <a:ea typeface="Nunito Sans"/>
                <a:cs typeface="Nunito Sans"/>
                <a:sym typeface="Nunito Sans"/>
              </a:rPr>
            </a:br>
            <a:r>
              <a:rPr lang="en-GB" sz="800">
                <a:solidFill>
                  <a:schemeClr val="dk2"/>
                </a:solidFill>
                <a:latin typeface="Nunito Sans"/>
                <a:ea typeface="Nunito Sans"/>
                <a:cs typeface="Nunito Sans"/>
                <a:sym typeface="Nunito Sans"/>
              </a:rPr>
              <a:t>CEO</a:t>
            </a:r>
            <a:endParaRPr sz="800">
              <a:solidFill>
                <a:schemeClr val="dk2"/>
              </a:solidFill>
              <a:latin typeface="Nunito Sans"/>
              <a:ea typeface="Nunito Sans"/>
              <a:cs typeface="Nunito Sans"/>
              <a:sym typeface="Nunito Sans"/>
            </a:endParaRPr>
          </a:p>
          <a:p>
            <a:pPr marL="0" lvl="0" indent="0" algn="ctr" rtl="0">
              <a:spcBef>
                <a:spcPts val="400"/>
              </a:spcBef>
              <a:spcAft>
                <a:spcPts val="400"/>
              </a:spcAft>
              <a:buNone/>
            </a:pPr>
            <a:endParaRPr>
              <a:latin typeface="Nunito Sans"/>
              <a:ea typeface="Nunito Sans"/>
              <a:cs typeface="Nunito Sans"/>
              <a:sym typeface="Nunito Sans"/>
            </a:endParaRPr>
          </a:p>
        </p:txBody>
      </p:sp>
      <p:pic>
        <p:nvPicPr>
          <p:cNvPr id="145" name="Google Shape;145;p25"/>
          <p:cNvPicPr preferRelativeResize="0"/>
          <p:nvPr/>
        </p:nvPicPr>
        <p:blipFill rotWithShape="1">
          <a:blip r:embed="rId1"/>
          <a:srcRect/>
          <a:stretch>
            <a:fillRect/>
          </a:stretch>
        </p:blipFill>
        <p:spPr>
          <a:xfrm>
            <a:off x="3393900" y="2736426"/>
            <a:ext cx="1426200" cy="1426200"/>
          </a:xfrm>
          <a:prstGeom prst="ellipse">
            <a:avLst/>
          </a:prstGeom>
          <a:noFill/>
          <a:ln>
            <a:noFill/>
          </a:ln>
        </p:spPr>
      </p:pic>
      <p:sp>
        <p:nvSpPr>
          <p:cNvPr id="146" name="Google Shape;146;p25"/>
          <p:cNvSpPr txBox="1"/>
          <p:nvPr/>
        </p:nvSpPr>
        <p:spPr>
          <a:xfrm>
            <a:off x="2740038" y="4325288"/>
            <a:ext cx="27339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chemeClr val="dk1"/>
                </a:solidFill>
                <a:latin typeface="Nunito Sans"/>
                <a:ea typeface="Nunito Sans"/>
                <a:cs typeface="Nunito Sans"/>
                <a:sym typeface="Nunito Sans"/>
              </a:rPr>
              <a:t>Dick</a:t>
            </a:r>
            <a:br>
              <a:rPr lang="en-GB">
                <a:latin typeface="Nunito Sans"/>
                <a:ea typeface="Nunito Sans"/>
                <a:cs typeface="Nunito Sans"/>
                <a:sym typeface="Nunito Sans"/>
              </a:rPr>
            </a:br>
            <a:r>
              <a:rPr lang="en-GB" sz="800">
                <a:solidFill>
                  <a:schemeClr val="dk2"/>
                </a:solidFill>
                <a:latin typeface="Nunito Sans"/>
                <a:ea typeface="Nunito Sans"/>
                <a:cs typeface="Nunito Sans"/>
                <a:sym typeface="Nunito Sans"/>
              </a:rPr>
              <a:t>CTO</a:t>
            </a:r>
            <a:endParaRPr sz="800">
              <a:solidFill>
                <a:schemeClr val="dk2"/>
              </a:solidFill>
              <a:latin typeface="Nunito Sans"/>
              <a:ea typeface="Nunito Sans"/>
              <a:cs typeface="Nunito Sans"/>
              <a:sym typeface="Nunito Sans"/>
            </a:endParaRPr>
          </a:p>
          <a:p>
            <a:pPr marL="0" lvl="0" indent="0" algn="ctr" rtl="0">
              <a:spcBef>
                <a:spcPts val="400"/>
              </a:spcBef>
              <a:spcAft>
                <a:spcPts val="400"/>
              </a:spcAft>
              <a:buNone/>
            </a:pPr>
            <a:endParaRPr>
              <a:latin typeface="Nunito Sans"/>
              <a:ea typeface="Nunito Sans"/>
              <a:cs typeface="Nunito Sans"/>
              <a:sym typeface="Nunito Sans"/>
            </a:endParaRPr>
          </a:p>
        </p:txBody>
      </p:sp>
      <p:pic>
        <p:nvPicPr>
          <p:cNvPr id="147" name="Google Shape;147;p25"/>
          <p:cNvPicPr preferRelativeResize="0"/>
          <p:nvPr/>
        </p:nvPicPr>
        <p:blipFill>
          <a:blip r:embed="rId2"/>
          <a:stretch>
            <a:fillRect/>
          </a:stretch>
        </p:blipFill>
        <p:spPr>
          <a:xfrm>
            <a:off x="3302172" y="383022"/>
            <a:ext cx="1609650" cy="1609650"/>
          </a:xfrm>
          <a:prstGeom prst="rect">
            <a:avLst/>
          </a:prstGeom>
          <a:noFill/>
          <a:ln>
            <a:noFill/>
          </a:ln>
        </p:spPr>
      </p:pic>
      <p:sp>
        <p:nvSpPr>
          <p:cNvPr id="148" name="Google Shape;148;p25"/>
          <p:cNvSpPr txBox="1"/>
          <p:nvPr/>
        </p:nvSpPr>
        <p:spPr>
          <a:xfrm>
            <a:off x="5801638" y="2198938"/>
            <a:ext cx="27339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chemeClr val="dk1"/>
                </a:solidFill>
                <a:latin typeface="Nunito Sans"/>
                <a:ea typeface="Nunito Sans"/>
                <a:cs typeface="Nunito Sans"/>
                <a:sym typeface="Nunito Sans"/>
              </a:rPr>
              <a:t>Barron</a:t>
            </a:r>
            <a:br>
              <a:rPr lang="en-GB">
                <a:latin typeface="Nunito Sans"/>
                <a:ea typeface="Nunito Sans"/>
                <a:cs typeface="Nunito Sans"/>
                <a:sym typeface="Nunito Sans"/>
              </a:rPr>
            </a:br>
            <a:r>
              <a:rPr lang="en-GB" sz="800">
                <a:solidFill>
                  <a:schemeClr val="dk2"/>
                </a:solidFill>
                <a:latin typeface="Nunito Sans"/>
                <a:ea typeface="Nunito Sans"/>
                <a:cs typeface="Nunito Sans"/>
                <a:sym typeface="Nunito Sans"/>
              </a:rPr>
              <a:t>CS</a:t>
            </a:r>
            <a:endParaRPr sz="800">
              <a:solidFill>
                <a:schemeClr val="dk2"/>
              </a:solidFill>
              <a:latin typeface="Nunito Sans"/>
              <a:ea typeface="Nunito Sans"/>
              <a:cs typeface="Nunito Sans"/>
              <a:sym typeface="Nunito Sans"/>
            </a:endParaRPr>
          </a:p>
          <a:p>
            <a:pPr marL="0" lvl="0" indent="0" algn="ctr" rtl="0">
              <a:spcBef>
                <a:spcPts val="400"/>
              </a:spcBef>
              <a:spcAft>
                <a:spcPts val="400"/>
              </a:spcAft>
              <a:buNone/>
            </a:pPr>
            <a:endParaRPr>
              <a:latin typeface="Nunito Sans"/>
              <a:ea typeface="Nunito Sans"/>
              <a:cs typeface="Nunito Sans"/>
              <a:sym typeface="Nunito Sans"/>
            </a:endParaRPr>
          </a:p>
        </p:txBody>
      </p:sp>
      <p:pic>
        <p:nvPicPr>
          <p:cNvPr id="149" name="Google Shape;149;p25"/>
          <p:cNvPicPr preferRelativeResize="0"/>
          <p:nvPr/>
        </p:nvPicPr>
        <p:blipFill>
          <a:blip r:embed="rId3"/>
          <a:stretch>
            <a:fillRect/>
          </a:stretch>
        </p:blipFill>
        <p:spPr>
          <a:xfrm>
            <a:off x="6363776" y="436877"/>
            <a:ext cx="1609650" cy="1609650"/>
          </a:xfrm>
          <a:prstGeom prst="rect">
            <a:avLst/>
          </a:prstGeom>
          <a:noFill/>
          <a:ln>
            <a:noFill/>
          </a:ln>
        </p:spPr>
      </p:pic>
      <p:pic>
        <p:nvPicPr>
          <p:cNvPr id="150" name="Google Shape;150;p25"/>
          <p:cNvPicPr preferRelativeResize="0"/>
          <p:nvPr/>
        </p:nvPicPr>
        <p:blipFill>
          <a:blip r:embed="rId4"/>
          <a:stretch>
            <a:fillRect/>
          </a:stretch>
        </p:blipFill>
        <p:spPr>
          <a:xfrm>
            <a:off x="6455501" y="2686211"/>
            <a:ext cx="1426200" cy="1526640"/>
          </a:xfrm>
          <a:prstGeom prst="rect">
            <a:avLst/>
          </a:prstGeom>
          <a:noFill/>
          <a:ln>
            <a:noFill/>
          </a:ln>
        </p:spPr>
      </p:pic>
      <p:sp>
        <p:nvSpPr>
          <p:cNvPr id="151" name="Google Shape;151;p25"/>
          <p:cNvSpPr txBox="1"/>
          <p:nvPr/>
        </p:nvSpPr>
        <p:spPr>
          <a:xfrm>
            <a:off x="5801638" y="4325288"/>
            <a:ext cx="27339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400"/>
              </a:spcAft>
              <a:buNone/>
            </a:pPr>
            <a:r>
              <a:rPr lang="en-GB" sz="1200" b="1">
                <a:solidFill>
                  <a:schemeClr val="dk1"/>
                </a:solidFill>
                <a:latin typeface="Nunito Sans"/>
                <a:ea typeface="Nunito Sans"/>
                <a:cs typeface="Nunito Sans"/>
                <a:sym typeface="Nunito Sans"/>
              </a:rPr>
              <a:t>Wendy</a:t>
            </a:r>
            <a:br>
              <a:rPr lang="en-GB">
                <a:latin typeface="Nunito Sans"/>
                <a:ea typeface="Nunito Sans"/>
                <a:cs typeface="Nunito Sans"/>
                <a:sym typeface="Nunito Sans"/>
              </a:rPr>
            </a:br>
            <a:r>
              <a:rPr lang="en-GB" sz="800">
                <a:solidFill>
                  <a:schemeClr val="dk2"/>
                </a:solidFill>
                <a:latin typeface="Nunito Sans"/>
                <a:ea typeface="Nunito Sans"/>
                <a:cs typeface="Nunito Sans"/>
                <a:sym typeface="Nunito Sans"/>
              </a:rPr>
              <a:t>CMO</a:t>
            </a:r>
            <a:endParaRPr>
              <a:latin typeface="Nunito Sans"/>
              <a:ea typeface="Nunito Sans"/>
              <a:cs typeface="Nunito Sans"/>
              <a:sym typeface="Nuni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82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ic Sans MS" panose="030F0902030302020204"/>
                <a:ea typeface="Comic Sans MS" panose="030F0902030302020204"/>
                <a:cs typeface="Comic Sans MS" panose="030F0902030302020204"/>
                <a:sym typeface="Comic Sans MS" panose="030F0902030302020204"/>
              </a:rPr>
              <a:t>Future Just Happened</a:t>
            </a:r>
            <a:endParaRPr b="1">
              <a:latin typeface="Comic Sans MS" panose="030F0902030302020204"/>
              <a:ea typeface="Comic Sans MS" panose="030F0902030302020204"/>
              <a:cs typeface="Comic Sans MS" panose="030F0902030302020204"/>
              <a:sym typeface="Comic Sans MS" panose="030F0902030302020204"/>
            </a:endParaRPr>
          </a:p>
        </p:txBody>
      </p:sp>
      <p:pic>
        <p:nvPicPr>
          <p:cNvPr id="70" name="Google Shape;70;p15"/>
          <p:cNvPicPr preferRelativeResize="0"/>
          <p:nvPr/>
        </p:nvPicPr>
        <p:blipFill rotWithShape="1">
          <a:blip r:embed="rId1"/>
          <a:srcRect l="3231" t="8701" r="2544" b="5740"/>
          <a:stretch>
            <a:fillRect/>
          </a:stretch>
        </p:blipFill>
        <p:spPr>
          <a:xfrm>
            <a:off x="868475" y="942125"/>
            <a:ext cx="7619973" cy="4201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1"/>
          <a:stretch>
            <a:fillRect/>
          </a:stretch>
        </p:blipFill>
        <p:spPr>
          <a:xfrm>
            <a:off x="2309550" y="152400"/>
            <a:ext cx="6796749" cy="4838701"/>
          </a:xfrm>
          <a:prstGeom prst="rect">
            <a:avLst/>
          </a:prstGeom>
          <a:noFill/>
          <a:ln>
            <a:noFill/>
          </a:ln>
        </p:spPr>
      </p:pic>
      <p:sp>
        <p:nvSpPr>
          <p:cNvPr id="76" name="Google Shape;76;p16"/>
          <p:cNvSpPr txBox="1"/>
          <p:nvPr>
            <p:ph type="title"/>
          </p:nvPr>
        </p:nvSpPr>
        <p:spPr>
          <a:xfrm>
            <a:off x="311700" y="301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ic Sans MS" panose="030F0902030302020204"/>
                <a:ea typeface="Comic Sans MS" panose="030F0902030302020204"/>
                <a:cs typeface="Comic Sans MS" panose="030F0902030302020204"/>
                <a:sym typeface="Comic Sans MS" panose="030F0902030302020204"/>
              </a:rPr>
              <a:t>We Got …</a:t>
            </a:r>
            <a:endParaRPr b="1">
              <a:latin typeface="Comic Sans MS" panose="030F0902030302020204"/>
              <a:ea typeface="Comic Sans MS" panose="030F0902030302020204"/>
              <a:cs typeface="Comic Sans MS" panose="030F0902030302020204"/>
              <a:sym typeface="Comic Sans MS" panose="030F0902030302020204"/>
            </a:endParaRPr>
          </a:p>
        </p:txBody>
      </p:sp>
      <p:sp>
        <p:nvSpPr>
          <p:cNvPr id="77" name="Google Shape;77;p16"/>
          <p:cNvSpPr txBox="1"/>
          <p:nvPr/>
        </p:nvSpPr>
        <p:spPr>
          <a:xfrm>
            <a:off x="196100" y="1223300"/>
            <a:ext cx="2185200" cy="31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2"/>
                </a:solidFill>
                <a:latin typeface="Comic Sans MS" panose="030F0902030302020204"/>
                <a:ea typeface="Comic Sans MS" panose="030F0902030302020204"/>
                <a:cs typeface="Comic Sans MS" panose="030F0902030302020204"/>
                <a:sym typeface="Comic Sans MS" panose="030F0902030302020204"/>
              </a:rPr>
              <a:t># Shardings for verifiable tasks</a:t>
            </a:r>
            <a:endParaRPr sz="1600">
              <a:solidFill>
                <a:schemeClr val="dk2"/>
              </a:solidFill>
              <a:latin typeface="Comic Sans MS" panose="030F0902030302020204"/>
              <a:ea typeface="Comic Sans MS" panose="030F0902030302020204"/>
              <a:cs typeface="Comic Sans MS" panose="030F0902030302020204"/>
              <a:sym typeface="Comic Sans MS" panose="030F0902030302020204"/>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Clr>
                <a:schemeClr val="dk1"/>
              </a:buClr>
              <a:buSzPts val="1100"/>
              <a:buFont typeface="Arial" panose="020B0604020202090204"/>
              <a:buNone/>
            </a:pPr>
            <a:endParaRPr sz="1800">
              <a:solidFill>
                <a:schemeClr val="dk2"/>
              </a:solidFill>
            </a:endParaRPr>
          </a:p>
          <a:p>
            <a:pPr marL="0" lvl="0" indent="0" algn="l" rtl="0">
              <a:spcBef>
                <a:spcPts val="0"/>
              </a:spcBef>
              <a:spcAft>
                <a:spcPts val="0"/>
              </a:spcAft>
              <a:buNone/>
            </a:pPr>
            <a:r>
              <a:rPr lang="en-GB" sz="1800">
                <a:solidFill>
                  <a:schemeClr val="dk2"/>
                </a:solidFill>
              </a:rPr>
              <a:t># </a:t>
            </a:r>
            <a:r>
              <a:rPr lang="en-GB" sz="1600">
                <a:solidFill>
                  <a:schemeClr val="dk2"/>
                </a:solidFill>
                <a:latin typeface="Comic Sans MS" panose="030F0902030302020204"/>
                <a:ea typeface="Comic Sans MS" panose="030F0902030302020204"/>
                <a:cs typeface="Comic Sans MS" panose="030F0902030302020204"/>
                <a:sym typeface="Comic Sans MS" panose="030F0902030302020204"/>
              </a:rPr>
              <a:t>Settlement layer for validation and packaging</a:t>
            </a:r>
            <a:endParaRPr sz="1600">
              <a:solidFill>
                <a:schemeClr val="dk2"/>
              </a:solidFill>
              <a:latin typeface="Comic Sans MS" panose="030F0902030302020204"/>
              <a:ea typeface="Comic Sans MS" panose="030F0902030302020204"/>
              <a:cs typeface="Comic Sans MS" panose="030F0902030302020204"/>
              <a:sym typeface="Comic Sans MS" panose="030F0902030302020204"/>
            </a:endParaRPr>
          </a:p>
          <a:p>
            <a:pPr marL="0" lvl="0" indent="0" algn="l" rtl="0">
              <a:spcBef>
                <a:spcPts val="0"/>
              </a:spcBef>
              <a:spcAft>
                <a:spcPts val="0"/>
              </a:spcAft>
              <a:buClr>
                <a:schemeClr val="dk1"/>
              </a:buClr>
              <a:buSzPts val="1100"/>
              <a:buFont typeface="Arial" panose="020B0604020202090204"/>
              <a:buNone/>
            </a:pPr>
            <a:endParaRPr sz="1800">
              <a:solidFill>
                <a:schemeClr val="dk2"/>
              </a:solidFill>
            </a:endParaRPr>
          </a:p>
          <a:p>
            <a:pPr marL="0" lvl="0" indent="0" algn="l" rtl="0">
              <a:spcBef>
                <a:spcPts val="0"/>
              </a:spcBef>
              <a:spcAft>
                <a:spcPts val="0"/>
              </a:spcAft>
              <a:buNone/>
            </a:pPr>
            <a:r>
              <a:rPr lang="en-GB" sz="1800">
                <a:solidFill>
                  <a:schemeClr val="dk2"/>
                </a:solidFill>
              </a:rPr>
              <a:t># </a:t>
            </a:r>
            <a:r>
              <a:rPr lang="en-GB" sz="1700">
                <a:solidFill>
                  <a:schemeClr val="dk2"/>
                </a:solidFill>
                <a:latin typeface="Comic Sans MS" panose="030F0902030302020204"/>
                <a:ea typeface="Comic Sans MS" panose="030F0902030302020204"/>
                <a:cs typeface="Comic Sans MS" panose="030F0902030302020204"/>
                <a:sym typeface="Comic Sans MS" panose="030F0902030302020204"/>
              </a:rPr>
              <a:t>Root-Chain for Consensus and Security</a:t>
            </a:r>
            <a:endParaRPr>
              <a:solidFill>
                <a:schemeClr val="dk2"/>
              </a:solidFill>
              <a:latin typeface="Comic Sans MS" panose="030F0902030302020204"/>
              <a:ea typeface="Comic Sans MS" panose="030F0902030302020204"/>
              <a:cs typeface="Comic Sans MS" panose="030F0902030302020204"/>
              <a:sym typeface="Comic Sans MS" panose="030F0902030302020204"/>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226125" y="231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ic Sans MS" panose="030F0902030302020204"/>
                <a:ea typeface="Comic Sans MS" panose="030F0902030302020204"/>
                <a:cs typeface="Comic Sans MS" panose="030F0902030302020204"/>
                <a:sym typeface="Comic Sans MS" panose="030F0902030302020204"/>
              </a:rPr>
              <a:t>How is Aptos different?</a:t>
            </a:r>
            <a:endParaRPr b="1">
              <a:latin typeface="Comic Sans MS" panose="030F0902030302020204"/>
              <a:ea typeface="Comic Sans MS" panose="030F0902030302020204"/>
              <a:cs typeface="Comic Sans MS" panose="030F0902030302020204"/>
              <a:sym typeface="Comic Sans MS" panose="030F0902030302020204"/>
            </a:endParaRPr>
          </a:p>
        </p:txBody>
      </p:sp>
      <p:pic>
        <p:nvPicPr>
          <p:cNvPr id="83" name="Google Shape;83;p17"/>
          <p:cNvPicPr preferRelativeResize="0"/>
          <p:nvPr/>
        </p:nvPicPr>
        <p:blipFill rotWithShape="1">
          <a:blip r:embed="rId1"/>
          <a:srcRect b="5329"/>
          <a:stretch>
            <a:fillRect/>
          </a:stretch>
        </p:blipFill>
        <p:spPr>
          <a:xfrm>
            <a:off x="0" y="795150"/>
            <a:ext cx="5461750" cy="2585350"/>
          </a:xfrm>
          <a:prstGeom prst="rect">
            <a:avLst/>
          </a:prstGeom>
          <a:noFill/>
          <a:ln>
            <a:noFill/>
          </a:ln>
        </p:spPr>
      </p:pic>
      <p:pic>
        <p:nvPicPr>
          <p:cNvPr id="84" name="Google Shape;84;p17"/>
          <p:cNvPicPr preferRelativeResize="0"/>
          <p:nvPr/>
        </p:nvPicPr>
        <p:blipFill>
          <a:blip r:embed="rId2"/>
          <a:stretch>
            <a:fillRect/>
          </a:stretch>
        </p:blipFill>
        <p:spPr>
          <a:xfrm>
            <a:off x="5766550" y="1300975"/>
            <a:ext cx="3377451" cy="1878401"/>
          </a:xfrm>
          <a:prstGeom prst="rect">
            <a:avLst/>
          </a:prstGeom>
          <a:noFill/>
          <a:ln>
            <a:noFill/>
          </a:ln>
        </p:spPr>
      </p:pic>
      <p:sp>
        <p:nvSpPr>
          <p:cNvPr id="85" name="Google Shape;85;p17"/>
          <p:cNvSpPr txBox="1"/>
          <p:nvPr/>
        </p:nvSpPr>
        <p:spPr>
          <a:xfrm>
            <a:off x="5853825" y="804475"/>
            <a:ext cx="29355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Comic Sans MS" panose="030F0902030302020204"/>
                <a:ea typeface="Comic Sans MS" panose="030F0902030302020204"/>
                <a:cs typeface="Comic Sans MS" panose="030F0902030302020204"/>
                <a:sym typeface="Comic Sans MS" panose="030F0902030302020204"/>
              </a:rPr>
              <a:t># Access control</a:t>
            </a:r>
            <a:endParaRPr sz="1800">
              <a:solidFill>
                <a:schemeClr val="dk2"/>
              </a:solidFill>
              <a:latin typeface="Comic Sans MS" panose="030F0902030302020204"/>
              <a:ea typeface="Comic Sans MS" panose="030F0902030302020204"/>
              <a:cs typeface="Comic Sans MS" panose="030F0902030302020204"/>
              <a:sym typeface="Comic Sans MS" panose="030F0902030302020204"/>
            </a:endParaRPr>
          </a:p>
        </p:txBody>
      </p:sp>
      <p:sp>
        <p:nvSpPr>
          <p:cNvPr id="86" name="Google Shape;86;p17"/>
          <p:cNvSpPr txBox="1"/>
          <p:nvPr/>
        </p:nvSpPr>
        <p:spPr>
          <a:xfrm>
            <a:off x="573400" y="3380500"/>
            <a:ext cx="36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omic Sans MS" panose="030F0902030302020204"/>
                <a:ea typeface="Comic Sans MS" panose="030F0902030302020204"/>
                <a:cs typeface="Comic Sans MS" panose="030F0902030302020204"/>
                <a:sym typeface="Comic Sans MS" panose="030F0902030302020204"/>
              </a:rPr>
              <a:t>#</a:t>
            </a:r>
            <a:r>
              <a:rPr lang="en-GB">
                <a:latin typeface="Comic Sans MS" panose="030F0902030302020204"/>
                <a:ea typeface="Comic Sans MS" panose="030F0902030302020204"/>
                <a:cs typeface="Comic Sans MS" panose="030F0902030302020204"/>
                <a:sym typeface="Comic Sans MS" panose="030F0902030302020204"/>
              </a:rPr>
              <a:t> Block-STM collaborative scheduler</a:t>
            </a:r>
            <a:endParaRPr>
              <a:latin typeface="Comic Sans MS" panose="030F0902030302020204"/>
              <a:ea typeface="Comic Sans MS" panose="030F0902030302020204"/>
              <a:cs typeface="Comic Sans MS" panose="030F0902030302020204"/>
              <a:sym typeface="Comic Sans MS" panose="030F0902030302020204"/>
            </a:endParaRPr>
          </a:p>
        </p:txBody>
      </p:sp>
      <p:sp>
        <p:nvSpPr>
          <p:cNvPr id="87" name="Google Shape;87;p17"/>
          <p:cNvSpPr/>
          <p:nvPr/>
        </p:nvSpPr>
        <p:spPr>
          <a:xfrm>
            <a:off x="162600" y="4270550"/>
            <a:ext cx="1463400" cy="572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mic Sans MS" panose="030F0902030302020204"/>
                <a:ea typeface="Comic Sans MS" panose="030F0902030302020204"/>
                <a:cs typeface="Comic Sans MS" panose="030F0902030302020204"/>
                <a:sym typeface="Comic Sans MS" panose="030F0902030302020204"/>
              </a:rPr>
              <a:t>flexible key management </a:t>
            </a:r>
            <a:endParaRPr>
              <a:latin typeface="Comic Sans MS" panose="030F0902030302020204"/>
              <a:ea typeface="Comic Sans MS" panose="030F0902030302020204"/>
              <a:cs typeface="Comic Sans MS" panose="030F0902030302020204"/>
              <a:sym typeface="Comic Sans MS" panose="030F0902030302020204"/>
            </a:endParaRPr>
          </a:p>
        </p:txBody>
      </p:sp>
      <p:sp>
        <p:nvSpPr>
          <p:cNvPr id="88" name="Google Shape;88;p17"/>
          <p:cNvSpPr/>
          <p:nvPr/>
        </p:nvSpPr>
        <p:spPr>
          <a:xfrm>
            <a:off x="1906825" y="4270550"/>
            <a:ext cx="1961400" cy="572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mic Sans MS" panose="030F0902030302020204"/>
                <a:ea typeface="Comic Sans MS" panose="030F0902030302020204"/>
                <a:cs typeface="Comic Sans MS" panose="030F0902030302020204"/>
                <a:sym typeface="Comic Sans MS" panose="030F0902030302020204"/>
              </a:rPr>
              <a:t>parallel transaction execution</a:t>
            </a:r>
            <a:endParaRPr>
              <a:latin typeface="Comic Sans MS" panose="030F0902030302020204"/>
              <a:ea typeface="Comic Sans MS" panose="030F0902030302020204"/>
              <a:cs typeface="Comic Sans MS" panose="030F0902030302020204"/>
              <a:sym typeface="Comic Sans MS" panose="030F0902030302020204"/>
            </a:endParaRPr>
          </a:p>
        </p:txBody>
      </p:sp>
      <p:sp>
        <p:nvSpPr>
          <p:cNvPr id="89" name="Google Shape;89;p17"/>
          <p:cNvSpPr/>
          <p:nvPr/>
        </p:nvSpPr>
        <p:spPr>
          <a:xfrm>
            <a:off x="4149050" y="4270550"/>
            <a:ext cx="1617600" cy="572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Comic Sans MS" panose="030F0902030302020204"/>
                <a:ea typeface="Comic Sans MS" panose="030F0902030302020204"/>
                <a:cs typeface="Comic Sans MS" panose="030F0902030302020204"/>
                <a:sym typeface="Comic Sans MS" panose="030F0902030302020204"/>
              </a:rPr>
              <a:t>support atomicity with arbitrarily complex transactions,</a:t>
            </a:r>
            <a:endParaRPr sz="1000">
              <a:latin typeface="Comic Sans MS" panose="030F0902030302020204"/>
              <a:ea typeface="Comic Sans MS" panose="030F0902030302020204"/>
              <a:cs typeface="Comic Sans MS" panose="030F0902030302020204"/>
              <a:sym typeface="Comic Sans MS" panose="030F0902030302020204"/>
            </a:endParaRPr>
          </a:p>
        </p:txBody>
      </p:sp>
      <p:sp>
        <p:nvSpPr>
          <p:cNvPr id="90" name="Google Shape;90;p17"/>
          <p:cNvSpPr/>
          <p:nvPr/>
        </p:nvSpPr>
        <p:spPr>
          <a:xfrm>
            <a:off x="6047475" y="4270550"/>
            <a:ext cx="1617600" cy="572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latin typeface="Comic Sans MS" panose="030F0902030302020204"/>
                <a:ea typeface="Comic Sans MS" panose="030F0902030302020204"/>
                <a:cs typeface="Comic Sans MS" panose="030F0902030302020204"/>
                <a:sym typeface="Comic Sans MS" panose="030F0902030302020204"/>
              </a:rPr>
              <a:t>Modular</a:t>
            </a:r>
            <a:endParaRPr sz="1000">
              <a:latin typeface="Comic Sans MS" panose="030F0902030302020204"/>
              <a:ea typeface="Comic Sans MS" panose="030F0902030302020204"/>
              <a:cs typeface="Comic Sans MS" panose="030F0902030302020204"/>
              <a:sym typeface="Comic Sans MS" panose="030F09020303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18"/>
          <p:cNvSpPr txBox="1"/>
          <p:nvPr/>
        </p:nvSpPr>
        <p:spPr>
          <a:xfrm>
            <a:off x="129188" y="64744"/>
            <a:ext cx="7235700" cy="4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panose="020B0604020202090204"/>
              <a:buNone/>
            </a:pPr>
            <a:r>
              <a:rPr lang="en-GB" sz="2700" b="1">
                <a:solidFill>
                  <a:schemeClr val="dk1"/>
                </a:solidFill>
                <a:latin typeface="Comic Sans MS" panose="030F0902030302020204"/>
                <a:ea typeface="Comic Sans MS" panose="030F0902030302020204"/>
                <a:cs typeface="Comic Sans MS" panose="030F0902030302020204"/>
                <a:sym typeface="Comic Sans MS" panose="030F0902030302020204"/>
              </a:rPr>
              <a:t>Parallel computing</a:t>
            </a:r>
            <a:r>
              <a:rPr lang="en-GB" sz="2700" b="1">
                <a:solidFill>
                  <a:schemeClr val="dk1"/>
                </a:solidFill>
                <a:latin typeface="Comic Sans MS" panose="030F0902030302020204"/>
                <a:ea typeface="Comic Sans MS" panose="030F0902030302020204"/>
                <a:cs typeface="Comic Sans MS" panose="030F0902030302020204"/>
                <a:sym typeface="Comic Sans MS" panose="030F0902030302020204"/>
              </a:rPr>
              <a:t>  Actor</a:t>
            </a:r>
            <a:endParaRPr sz="2700" b="1" i="0" u="none" strike="noStrike" cap="none">
              <a:solidFill>
                <a:schemeClr val="dk1"/>
              </a:solidFill>
              <a:latin typeface="Comic Sans MS" panose="030F0902030302020204"/>
              <a:ea typeface="Comic Sans MS" panose="030F0902030302020204"/>
              <a:cs typeface="Comic Sans MS" panose="030F0902030302020204"/>
              <a:sym typeface="Comic Sans MS" panose="030F0902030302020204"/>
            </a:endParaRPr>
          </a:p>
        </p:txBody>
      </p:sp>
      <p:pic>
        <p:nvPicPr>
          <p:cNvPr id="96" name="Google Shape;96;p18"/>
          <p:cNvPicPr preferRelativeResize="0"/>
          <p:nvPr/>
        </p:nvPicPr>
        <p:blipFill>
          <a:blip r:embed="rId1"/>
          <a:stretch>
            <a:fillRect/>
          </a:stretch>
        </p:blipFill>
        <p:spPr>
          <a:xfrm>
            <a:off x="738975" y="470700"/>
            <a:ext cx="8314424" cy="4672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19"/>
          <p:cNvSpPr txBox="1"/>
          <p:nvPr/>
        </p:nvSpPr>
        <p:spPr>
          <a:xfrm>
            <a:off x="129188" y="64744"/>
            <a:ext cx="7235700" cy="9003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panose="020B0604020202090204"/>
              <a:buNone/>
            </a:pPr>
            <a:r>
              <a:rPr lang="en-GB" sz="2700" b="1">
                <a:solidFill>
                  <a:schemeClr val="dk1"/>
                </a:solidFill>
                <a:latin typeface="Comic Sans MS" panose="030F0902030302020204"/>
                <a:ea typeface="Comic Sans MS" panose="030F0902030302020204"/>
                <a:cs typeface="Comic Sans MS" panose="030F0902030302020204"/>
                <a:sym typeface="Comic Sans MS" panose="030F0902030302020204"/>
              </a:rPr>
              <a:t>MapReduce</a:t>
            </a:r>
            <a:endParaRPr sz="2700" b="1">
              <a:solidFill>
                <a:schemeClr val="dk1"/>
              </a:solidFill>
              <a:latin typeface="Comic Sans MS" panose="030F0902030302020204"/>
              <a:ea typeface="Comic Sans MS" panose="030F0902030302020204"/>
              <a:cs typeface="Comic Sans MS" panose="030F0902030302020204"/>
              <a:sym typeface="Comic Sans MS" panose="030F0902030302020204"/>
            </a:endParaRPr>
          </a:p>
          <a:p>
            <a:pPr marL="0" marR="0" lvl="0" indent="0" algn="l" rtl="0">
              <a:lnSpc>
                <a:spcPct val="100000"/>
              </a:lnSpc>
              <a:spcBef>
                <a:spcPts val="0"/>
              </a:spcBef>
              <a:spcAft>
                <a:spcPts val="0"/>
              </a:spcAft>
              <a:buClr>
                <a:srgbClr val="000000"/>
              </a:buClr>
              <a:buSzPts val="2700"/>
              <a:buFont typeface="Arial" panose="020B0604020202090204"/>
              <a:buNone/>
            </a:pPr>
            <a:endParaRPr sz="2700" b="1">
              <a:solidFill>
                <a:schemeClr val="dk1"/>
              </a:solidFill>
              <a:latin typeface="Comic Sans MS" panose="030F0902030302020204"/>
              <a:ea typeface="Comic Sans MS" panose="030F0902030302020204"/>
              <a:cs typeface="Comic Sans MS" panose="030F0902030302020204"/>
              <a:sym typeface="Comic Sans MS" panose="030F0902030302020204"/>
            </a:endParaRPr>
          </a:p>
        </p:txBody>
      </p:sp>
      <p:pic>
        <p:nvPicPr>
          <p:cNvPr id="102" name="Google Shape;102;p19"/>
          <p:cNvPicPr preferRelativeResize="0"/>
          <p:nvPr/>
        </p:nvPicPr>
        <p:blipFill rotWithShape="1">
          <a:blip r:embed="rId1"/>
          <a:srcRect r="832" b="19923"/>
          <a:stretch>
            <a:fillRect/>
          </a:stretch>
        </p:blipFill>
        <p:spPr>
          <a:xfrm>
            <a:off x="2815650" y="560125"/>
            <a:ext cx="6328351" cy="4032348"/>
          </a:xfrm>
          <a:prstGeom prst="rect">
            <a:avLst/>
          </a:prstGeom>
          <a:noFill/>
          <a:ln>
            <a:noFill/>
          </a:ln>
        </p:spPr>
      </p:pic>
      <p:sp>
        <p:nvSpPr>
          <p:cNvPr id="103" name="Google Shape;103;p19"/>
          <p:cNvSpPr txBox="1"/>
          <p:nvPr/>
        </p:nvSpPr>
        <p:spPr>
          <a:xfrm>
            <a:off x="0" y="1472000"/>
            <a:ext cx="2858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omic Sans MS" panose="030F0902030302020204"/>
                <a:ea typeface="Comic Sans MS" panose="030F0902030302020204"/>
                <a:cs typeface="Comic Sans MS" panose="030F0902030302020204"/>
                <a:sym typeface="Comic Sans MS" panose="030F0902030302020204"/>
              </a:rPr>
              <a:t>MapReduce is a programming model for large-scale data processing that enables parallel computing and data processing by decomposing the task into two phases, Map and Reduce.</a:t>
            </a:r>
            <a:br>
              <a:rPr lang="en-GB">
                <a:latin typeface="Comic Sans MS" panose="030F0902030302020204"/>
                <a:ea typeface="Comic Sans MS" panose="030F0902030302020204"/>
                <a:cs typeface="Comic Sans MS" panose="030F0902030302020204"/>
                <a:sym typeface="Comic Sans MS" panose="030F0902030302020204"/>
              </a:rPr>
            </a:br>
            <a:br>
              <a:rPr lang="en-GB">
                <a:latin typeface="Comic Sans MS" panose="030F0902030302020204"/>
                <a:ea typeface="Comic Sans MS" panose="030F0902030302020204"/>
                <a:cs typeface="Comic Sans MS" panose="030F0902030302020204"/>
                <a:sym typeface="Comic Sans MS" panose="030F0902030302020204"/>
              </a:rPr>
            </a:br>
            <a:endParaRPr>
              <a:latin typeface="Comic Sans MS" panose="030F0902030302020204"/>
              <a:ea typeface="Comic Sans MS" panose="030F0902030302020204"/>
              <a:cs typeface="Comic Sans MS" panose="030F0902030302020204"/>
              <a:sym typeface="Comic Sans MS" panose="030F09020303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20"/>
          <p:cNvSpPr txBox="1"/>
          <p:nvPr/>
        </p:nvSpPr>
        <p:spPr>
          <a:xfrm>
            <a:off x="129188" y="64744"/>
            <a:ext cx="7235700" cy="4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panose="020B0604020202090204"/>
              <a:buNone/>
            </a:pPr>
            <a:r>
              <a:rPr lang="en-GB" sz="2700" b="1">
                <a:solidFill>
                  <a:schemeClr val="dk1"/>
                </a:solidFill>
                <a:latin typeface="Comic Sans MS" panose="030F0902030302020204"/>
                <a:ea typeface="Comic Sans MS" panose="030F0902030302020204"/>
                <a:cs typeface="Comic Sans MS" panose="030F0902030302020204"/>
                <a:sym typeface="Comic Sans MS" panose="030F0902030302020204"/>
              </a:rPr>
              <a:t>Access Control</a:t>
            </a:r>
            <a:endParaRPr sz="2700" b="1" i="0" u="none" strike="noStrike" cap="none">
              <a:solidFill>
                <a:schemeClr val="dk1"/>
              </a:solidFill>
              <a:latin typeface="Comic Sans MS" panose="030F0902030302020204"/>
              <a:ea typeface="Comic Sans MS" panose="030F0902030302020204"/>
              <a:cs typeface="Comic Sans MS" panose="030F0902030302020204"/>
              <a:sym typeface="Comic Sans MS" panose="030F0902030302020204"/>
            </a:endParaRPr>
          </a:p>
        </p:txBody>
      </p:sp>
      <p:pic>
        <p:nvPicPr>
          <p:cNvPr id="109" name="Google Shape;109;p20"/>
          <p:cNvPicPr preferRelativeResize="0"/>
          <p:nvPr/>
        </p:nvPicPr>
        <p:blipFill>
          <a:blip r:embed="rId1"/>
          <a:stretch>
            <a:fillRect/>
          </a:stretch>
        </p:blipFill>
        <p:spPr>
          <a:xfrm>
            <a:off x="152400" y="701944"/>
            <a:ext cx="8839204" cy="3401022"/>
          </a:xfrm>
          <a:prstGeom prst="rect">
            <a:avLst/>
          </a:prstGeom>
          <a:noFill/>
          <a:ln>
            <a:noFill/>
          </a:ln>
        </p:spPr>
      </p:pic>
      <p:sp>
        <p:nvSpPr>
          <p:cNvPr id="110" name="Google Shape;110;p20"/>
          <p:cNvSpPr txBox="1"/>
          <p:nvPr/>
        </p:nvSpPr>
        <p:spPr>
          <a:xfrm>
            <a:off x="270975" y="4255375"/>
            <a:ext cx="8375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omic Sans MS" panose="030F0902030302020204"/>
                <a:ea typeface="Comic Sans MS" panose="030F0902030302020204"/>
                <a:cs typeface="Comic Sans MS" panose="030F0902030302020204"/>
                <a:sym typeface="Comic Sans MS" panose="030F0902030302020204"/>
              </a:rPr>
              <a:t>W</a:t>
            </a:r>
            <a:r>
              <a:rPr lang="en-GB">
                <a:latin typeface="Comic Sans MS" panose="030F0902030302020204"/>
                <a:ea typeface="Comic Sans MS" panose="030F0902030302020204"/>
                <a:cs typeface="Comic Sans MS" panose="030F0902030302020204"/>
                <a:sym typeface="Comic Sans MS" panose="030F0902030302020204"/>
              </a:rPr>
              <a:t>e chose to use ciphertext-policy attribute-based encryption (CPABE) as the access control algorithm</a:t>
            </a:r>
            <a:endParaRPr>
              <a:latin typeface="Comic Sans MS" panose="030F0902030302020204"/>
              <a:ea typeface="Comic Sans MS" panose="030F0902030302020204"/>
              <a:cs typeface="Comic Sans MS" panose="030F0902030302020204"/>
              <a:sym typeface="Comic Sans MS" panose="030F09020303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21"/>
          <p:cNvSpPr txBox="1"/>
          <p:nvPr/>
        </p:nvSpPr>
        <p:spPr>
          <a:xfrm>
            <a:off x="129188" y="64744"/>
            <a:ext cx="7235700" cy="4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panose="020B0604020202090204"/>
              <a:buNone/>
            </a:pPr>
            <a:endParaRPr sz="2700" b="1" i="0" u="none" strike="noStrike" cap="none">
              <a:solidFill>
                <a:schemeClr val="dk1"/>
              </a:solidFill>
              <a:latin typeface="Comic Sans MS" panose="030F0902030302020204"/>
              <a:ea typeface="Comic Sans MS" panose="030F0902030302020204"/>
              <a:cs typeface="Comic Sans MS" panose="030F0902030302020204"/>
              <a:sym typeface="Comic Sans MS" panose="030F0902030302020204"/>
            </a:endParaRPr>
          </a:p>
        </p:txBody>
      </p:sp>
      <p:pic>
        <p:nvPicPr>
          <p:cNvPr id="116" name="Google Shape;116;p21"/>
          <p:cNvPicPr preferRelativeResize="0"/>
          <p:nvPr/>
        </p:nvPicPr>
        <p:blipFill>
          <a:blip r:embed="rId1"/>
          <a:stretch>
            <a:fillRect/>
          </a:stretch>
        </p:blipFill>
        <p:spPr>
          <a:xfrm>
            <a:off x="654707" y="0"/>
            <a:ext cx="7485531" cy="533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nvSpPr>
        <p:spPr>
          <a:xfrm>
            <a:off x="129188" y="64744"/>
            <a:ext cx="7235700" cy="9003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panose="020B0604020202090204"/>
              <a:buNone/>
            </a:pPr>
            <a:r>
              <a:rPr lang="en-GB" sz="2700" b="1">
                <a:solidFill>
                  <a:schemeClr val="dk1"/>
                </a:solidFill>
                <a:latin typeface="Comic Sans MS" panose="030F0902030302020204"/>
                <a:ea typeface="Comic Sans MS" panose="030F0902030302020204"/>
                <a:cs typeface="Comic Sans MS" panose="030F0902030302020204"/>
                <a:sym typeface="Comic Sans MS" panose="030F0902030302020204"/>
              </a:rPr>
              <a:t>Charm-Crypto</a:t>
            </a:r>
            <a:r>
              <a:rPr lang="en-GB" sz="1100" u="sng">
                <a:solidFill>
                  <a:srgbClr val="FFFFFF"/>
                </a:solidFill>
                <a:hlinkClick r:id="rId1"/>
              </a:rPr>
              <a:t>rypto</a:t>
            </a:r>
            <a:endParaRPr sz="1100" u="sng">
              <a:solidFill>
                <a:srgbClr val="FFFFFF"/>
              </a:solidFill>
            </a:endParaRPr>
          </a:p>
          <a:p>
            <a:pPr marL="0" lvl="0" indent="0" algn="l" rtl="0">
              <a:spcBef>
                <a:spcPts val="0"/>
              </a:spcBef>
              <a:spcAft>
                <a:spcPts val="0"/>
              </a:spcAft>
              <a:buClr>
                <a:schemeClr val="dk1"/>
              </a:buClr>
              <a:buSzPts val="1100"/>
              <a:buFont typeface="Arial" panose="020B0604020202090204"/>
              <a:buNone/>
            </a:pPr>
            <a:endParaRPr sz="2700" b="1">
              <a:solidFill>
                <a:schemeClr val="dk1"/>
              </a:solidFill>
              <a:latin typeface="Comic Sans MS" panose="030F0902030302020204"/>
              <a:ea typeface="Comic Sans MS" panose="030F0902030302020204"/>
              <a:cs typeface="Comic Sans MS" panose="030F0902030302020204"/>
              <a:sym typeface="Comic Sans MS" panose="030F0902030302020204"/>
            </a:endParaRPr>
          </a:p>
        </p:txBody>
      </p:sp>
      <p:pic>
        <p:nvPicPr>
          <p:cNvPr id="129" name="Google Shape;129;p23"/>
          <p:cNvPicPr preferRelativeResize="0"/>
          <p:nvPr/>
        </p:nvPicPr>
        <p:blipFill>
          <a:blip r:embed="rId2"/>
          <a:stretch>
            <a:fillRect/>
          </a:stretch>
        </p:blipFill>
        <p:spPr>
          <a:xfrm>
            <a:off x="4832099" y="64750"/>
            <a:ext cx="4311900" cy="2800199"/>
          </a:xfrm>
          <a:prstGeom prst="rect">
            <a:avLst/>
          </a:prstGeom>
          <a:noFill/>
          <a:ln>
            <a:noFill/>
          </a:ln>
        </p:spPr>
      </p:pic>
      <p:sp>
        <p:nvSpPr>
          <p:cNvPr id="130" name="Google Shape;130;p23"/>
          <p:cNvSpPr txBox="1"/>
          <p:nvPr/>
        </p:nvSpPr>
        <p:spPr>
          <a:xfrm>
            <a:off x="505750" y="740950"/>
            <a:ext cx="38847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Charm is a Python based cryptography development framework for rapid prototyping of advanced cryptographic systems. Basic cryptographic libraries that are commonly used are basically supported, including symmetric encryption, message digests, digital signatures, and so on.</a:t>
            </a:r>
            <a:endParaRPr lang="en-GB"/>
          </a:p>
        </p:txBody>
      </p:sp>
      <p:sp>
        <p:nvSpPr>
          <p:cNvPr id="131" name="Google Shape;131;p23"/>
          <p:cNvSpPr txBox="1"/>
          <p:nvPr/>
        </p:nvSpPr>
        <p:spPr>
          <a:xfrm>
            <a:off x="0" y="4689900"/>
            <a:ext cx="388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chemeClr val="hlink"/>
                </a:solidFill>
                <a:hlinkClick r:id="rId3"/>
              </a:rPr>
              <a:t>https://jhuisi.github.io/charm/schemes.html</a:t>
            </a:r>
            <a:endParaRPr lang="en-GB" u="sng">
              <a:solidFill>
                <a:schemeClr val="hlink"/>
              </a:solidFill>
              <a:hlinkClick r:id="rId3"/>
            </a:endParaRPr>
          </a:p>
        </p:txBody>
      </p:sp>
      <p:pic>
        <p:nvPicPr>
          <p:cNvPr id="132" name="Google Shape;132;p23"/>
          <p:cNvPicPr preferRelativeResize="0"/>
          <p:nvPr/>
        </p:nvPicPr>
        <p:blipFill>
          <a:blip r:embed="rId4"/>
          <a:stretch>
            <a:fillRect/>
          </a:stretch>
        </p:blipFill>
        <p:spPr>
          <a:xfrm>
            <a:off x="129200" y="3092980"/>
            <a:ext cx="5617998" cy="15406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1113</Words>
  <Application>WPS 演示</Application>
  <PresentationFormat/>
  <Paragraphs>63</Paragraphs>
  <Slides>11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宋体</vt:lpstr>
      <vt:lpstr>Wingdings</vt:lpstr>
      <vt:lpstr>Arial</vt:lpstr>
      <vt:lpstr>Comic Sans MS</vt:lpstr>
      <vt:lpstr>Montserrat</vt:lpstr>
      <vt:lpstr>Nunito Sans</vt:lpstr>
      <vt:lpstr>微软雅黑</vt:lpstr>
      <vt:lpstr>汉仪旗黑</vt:lpstr>
      <vt:lpstr>宋体</vt:lpstr>
      <vt:lpstr>Arial Unicode MS</vt:lpstr>
      <vt:lpstr>汉仪书宋二KW</vt:lpstr>
      <vt:lpstr>Simple Light</vt:lpstr>
      <vt:lpstr>CommuSA</vt:lpstr>
      <vt:lpstr>Future Just Happened</vt:lpstr>
      <vt:lpstr>We Got …</vt:lpstr>
      <vt:lpstr>How is Aptos different?</vt:lpstr>
      <vt:lpstr>PowerPoint 演示文稿</vt:lpstr>
      <vt:lpstr>PowerPoint 演示文稿</vt:lpstr>
      <vt:lpstr>PowerPoint 演示文稿</vt:lpstr>
      <vt:lpstr>PowerPoint 演示文稿</vt:lpstr>
      <vt:lpstr>PowerPoint 演示文稿</vt:lpstr>
      <vt:lpstr>PowerPoint 演示文稿</vt:lpstr>
      <vt:lpstr>Team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CommuSA</dc:title>
  <dc:creator/>
  <cp:lastModifiedBy>specterm1</cp:lastModifiedBy>
  <cp:revision>1</cp:revision>
  <dcterms:created xsi:type="dcterms:W3CDTF">2024-03-31T04:14:35Z</dcterms:created>
  <dcterms:modified xsi:type="dcterms:W3CDTF">2024-03-31T04:14:35Z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9A37BC0F28E41DB02BE30866A9D30942_42</vt:lpwstr>
  </property>
  <property fmtid="{D5CDD505-2E9C-101B-9397-08002B2CF9AE}" pid="3" name="KSOProductBuildVer">
    <vt:lpwstr>2052-6.2.2.8394</vt:lpwstr>
  </property>
</Properties>
</file>